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5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 varScale="1">
        <p:scale>
          <a:sx n="87" d="100"/>
          <a:sy n="87" d="100"/>
        </p:scale>
        <p:origin x="76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566" y="6492878"/>
            <a:ext cx="415022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928715" y="1556792"/>
            <a:ext cx="11002258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76544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5C22C5-0622-42B6-BA73-EA1CB132067D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928715" y="1556792"/>
            <a:ext cx="11002258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Rechtmäßigkeit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6AFC227-E2F4-4DC2-B563-94CE0B49E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2420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8934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3FA364-EB14-4363-956A-83C977E26B23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Rechtmäßigkeit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6AFC227-E2F4-4DC2-B563-94CE0B49E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2420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158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A9174E-3F2F-4569-A893-B2E75A0011B5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928715" y="1556792"/>
            <a:ext cx="11002258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Rechtmäßigkeit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6AFC227-E2F4-4DC2-B563-94CE0B49E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2420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856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2261F5-7284-44E7-922B-A871B494B696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928715" y="1556792"/>
            <a:ext cx="11002258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Rechtmäßigkeit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6AFC227-E2F4-4DC2-B563-94CE0B49E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2420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06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994303-A754-43AB-9619-CE0AA237F015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928715" y="1556792"/>
            <a:ext cx="11002258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Rechtmäßigkeit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6AFC227-E2F4-4DC2-B563-94CE0B49E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2420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63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BCFE39-8AB2-40EA-961C-EC40F3948B19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928715" y="1556792"/>
            <a:ext cx="11002258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Rechtmäßigkeit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6AFC227-E2F4-4DC2-B563-94CE0B49E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2420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94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443BA8-D342-4E90-9E9A-6346665E5B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40CEA92-43BF-430C-A87F-465AB8A32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EFF684-4C37-4C80-A005-8FB9CEC83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86C1C-81E8-4F9F-A92F-4994DDDA9DBF}" type="datetimeFigureOut">
              <a:rPr lang="de-DE" smtClean="0"/>
              <a:t>05.03.2023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1E9A52-D4FF-44BB-B27E-3191503C6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B80AAC-5FFA-4E41-B685-B9373781B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BF81-DAE2-452D-8AFB-DA9C285B54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2356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64013" y="1746203"/>
            <a:ext cx="3963432" cy="472439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 noProof="0" dirty="0"/>
              <a:t>Mastertitelformat bearbeiten</a:t>
            </a:r>
          </a:p>
        </p:txBody>
      </p:sp>
      <p:pic>
        <p:nvPicPr>
          <p:cNvPr id="4" name="Grafik 3" descr="Ein Bild, das Schaltkreis, Elektronik enthält.&#10;&#10;Automatisch generierte Beschreibung">
            <a:extLst>
              <a:ext uri="{FF2B5EF4-FFF2-40B4-BE49-F238E27FC236}">
                <a16:creationId xmlns:a16="http://schemas.microsoft.com/office/drawing/2014/main" id="{6A373FB6-1D93-4C1B-8A1E-4DF45436ED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086" y="1355900"/>
            <a:ext cx="7223537" cy="511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08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28715" y="313477"/>
            <a:ext cx="10974229" cy="1066800"/>
          </a:xfrm>
        </p:spPr>
        <p:txBody>
          <a:bodyPr/>
          <a:lstStyle>
            <a:lvl1pPr>
              <a:defRPr b="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20962" y="1599729"/>
            <a:ext cx="10289680" cy="4190999"/>
          </a:xfrm>
        </p:spPr>
        <p:txBody>
          <a:bodyPr/>
          <a:lstStyle>
            <a:lvl1pPr>
              <a:defRPr sz="2200"/>
            </a:lvl1pPr>
            <a:lvl2pPr>
              <a:defRPr sz="2200"/>
            </a:lvl2pPr>
            <a:lvl3pPr>
              <a:defRPr sz="2200" baseline="0"/>
            </a:lvl3pPr>
            <a:lvl4pPr>
              <a:defRPr sz="2200" baseline="0"/>
            </a:lvl4pPr>
            <a:lvl5pPr>
              <a:defRPr sz="2200"/>
            </a:lvl5pPr>
            <a:lvl9pPr>
              <a:defRPr sz="2200"/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DF9A19-02EC-48E5-87D5-4BBE8134A2C4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0" name="Gerader Verbinder 9"/>
          <p:cNvCxnSpPr/>
          <p:nvPr userDrawn="1"/>
        </p:nvCxnSpPr>
        <p:spPr>
          <a:xfrm>
            <a:off x="623392" y="1556792"/>
            <a:ext cx="11307581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7E5085BB-255A-4D7E-9F15-AF7134CD45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2420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87271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4EC9F2-AA12-4F93-BEDC-8BAADA022FE1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928715" y="1556792"/>
            <a:ext cx="11002258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6AFC227-E2F4-4DC2-B563-94CE0B49E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33139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6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64013" y="1746203"/>
            <a:ext cx="3963432" cy="472439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 noProof="0"/>
              <a:t>Grundlagen der DSGVO</a:t>
            </a:r>
            <a:endParaRPr lang="de-DE" noProof="0" dirty="0"/>
          </a:p>
        </p:txBody>
      </p:sp>
      <p:pic>
        <p:nvPicPr>
          <p:cNvPr id="4" name="Grafik 3" descr="Ein Bild, das Schaltkreis, Elektronik enthält.&#10;&#10;Automatisch generierte Beschreibung">
            <a:extLst>
              <a:ext uri="{FF2B5EF4-FFF2-40B4-BE49-F238E27FC236}">
                <a16:creationId xmlns:a16="http://schemas.microsoft.com/office/drawing/2014/main" id="{6A373FB6-1D93-4C1B-8A1E-4DF45436ED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086" y="1355900"/>
            <a:ext cx="7223537" cy="511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34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F24ADD-BDA8-4FAE-B798-3A23E895F14B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928715" y="1556792"/>
            <a:ext cx="11002258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Die 5 Säulen der DSGVO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6AFC227-E2F4-4DC2-B563-94CE0B49E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33471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0" noProof="0" dirty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</a:p>
        </p:txBody>
      </p:sp>
    </p:spTree>
    <p:extLst>
      <p:ext uri="{BB962C8B-B14F-4D97-AF65-F5344CB8AC3E}">
        <p14:creationId xmlns:p14="http://schemas.microsoft.com/office/powerpoint/2010/main" val="323241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61970EB-B2B1-49D1-BF9B-E56B28052AEC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928715" y="1556792"/>
            <a:ext cx="11002258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Rechtmäßigkeit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6AFC227-E2F4-4DC2-B563-94CE0B49E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2420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75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91081D-F114-4C7D-80B1-F6A91C840520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928715" y="1556792"/>
            <a:ext cx="11002258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Rechtmäßigkeit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6AFC227-E2F4-4DC2-B563-94CE0B49E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2420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174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9265177" y="6492879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30D3555-2795-49D4-B904-43363A767820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" name="Gerader Verbinder 6"/>
          <p:cNvCxnSpPr/>
          <p:nvPr userDrawn="1"/>
        </p:nvCxnSpPr>
        <p:spPr>
          <a:xfrm>
            <a:off x="928715" y="1556792"/>
            <a:ext cx="11002258" cy="0"/>
          </a:xfrm>
          <a:prstGeom prst="line">
            <a:avLst/>
          </a:prstGeom>
          <a:ln w="2222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Rechtmäßigkeit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6AFC227-E2F4-4DC2-B563-94CE0B49E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2420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13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28715" y="313477"/>
            <a:ext cx="10974229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51161" y="1772817"/>
            <a:ext cx="10289680" cy="419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sz="2200" noProof="0" dirty="0"/>
              <a:t>Dritte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9321819" y="649287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C51BD07-E775-4060-B2C8-783423B4951B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10673" y="6492875"/>
            <a:ext cx="24208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8C8C8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4D3EB29-B44F-4FC9-B473-4CE32A379B3F}"/>
              </a:ext>
            </a:extLst>
          </p:cNvPr>
          <p:cNvSpPr txBox="1"/>
          <p:nvPr userDrawn="1"/>
        </p:nvSpPr>
        <p:spPr>
          <a:xfrm>
            <a:off x="9575598" y="829002"/>
            <a:ext cx="2437246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0" i="0" u="none" strike="noStrike" kern="1200" cap="none" spc="0" normalizeH="0" baseline="0" noProof="0" dirty="0">
                <a:ln>
                  <a:noFill/>
                </a:ln>
                <a:solidFill>
                  <a:srgbClr val="A1C1DE">
                    <a:lumMod val="75000"/>
                  </a:srgbClr>
                </a:solidFill>
                <a:effectLst/>
                <a:uLnTx/>
                <a:uFillTx/>
                <a:latin typeface="Verdana Pro Cond SemiBold" panose="020B0604020202020204" pitchFamily="34" charset="0"/>
                <a:ea typeface="+mn-ea"/>
                <a:cs typeface="+mn-cs"/>
              </a:rPr>
              <a:t>DSB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Verdana Pro Cond SemiBold" panose="020B0604020202020204" pitchFamily="34" charset="0"/>
                <a:ea typeface="+mn-ea"/>
                <a:cs typeface="+mn-cs"/>
              </a:rPr>
              <a:t>-</a:t>
            </a: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78648E">
                    <a:lumMod val="75000"/>
                  </a:srgbClr>
                </a:solidFill>
                <a:effectLst/>
                <a:uLnTx/>
                <a:uFillTx/>
                <a:latin typeface="Verdana Pro Cond" panose="020B0604020202020204" pitchFamily="34" charset="0"/>
                <a:ea typeface="+mn-ea"/>
                <a:cs typeface="+mn-cs"/>
              </a:rPr>
              <a:t>5seenland.de</a:t>
            </a:r>
          </a:p>
        </p:txBody>
      </p:sp>
    </p:spTree>
    <p:extLst>
      <p:ext uri="{BB962C8B-B14F-4D97-AF65-F5344CB8AC3E}">
        <p14:creationId xmlns:p14="http://schemas.microsoft.com/office/powerpoint/2010/main" val="3294824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/>
  <p:txStyles>
    <p:titleStyle>
      <a:lvl1pPr algn="l" defTabSz="685777" rtl="0" eaLnBrk="1" latinLnBrk="0" hangingPunct="1">
        <a:lnSpc>
          <a:spcPct val="80000"/>
        </a:lnSpc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685777" rtl="0" eaLnBrk="1" latinLnBrk="0" hangingPunct="1">
        <a:lnSpc>
          <a:spcPct val="90000"/>
        </a:lnSpc>
        <a:spcBef>
          <a:spcPts val="1350"/>
        </a:spcBef>
        <a:buClr>
          <a:schemeClr val="tx1"/>
        </a:buClr>
        <a:buSzPct val="80000"/>
        <a:buFontTx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61947" indent="-214305" algn="l" defTabSz="685777" rtl="0" eaLnBrk="1" latinLnBrk="0" hangingPunct="1">
        <a:lnSpc>
          <a:spcPct val="90000"/>
        </a:lnSpc>
        <a:spcBef>
          <a:spcPts val="450"/>
        </a:spcBef>
        <a:buSzPct val="80000"/>
        <a:buFont typeface="Corbe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747497" indent="-171444" algn="l" defTabSz="685777" rtl="0" eaLnBrk="1" latinLnBrk="0" hangingPunct="1">
        <a:lnSpc>
          <a:spcPct val="90000"/>
        </a:lnSpc>
        <a:spcBef>
          <a:spcPts val="450"/>
        </a:spcBef>
        <a:buClr>
          <a:schemeClr val="tx1"/>
        </a:buClr>
        <a:buSzPct val="80000"/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35524" indent="-212591" algn="l" defTabSz="685777" rtl="0" eaLnBrk="1" latinLnBrk="0" hangingPunct="1">
        <a:lnSpc>
          <a:spcPct val="90000"/>
        </a:lnSpc>
        <a:spcBef>
          <a:spcPts val="450"/>
        </a:spcBef>
        <a:buFont typeface="Corbel" pitchFamily="34" charset="0"/>
        <a:buChar char="–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23550" indent="-171444" algn="l" defTabSz="685777" rtl="0" eaLnBrk="1" latinLnBrk="0" hangingPunct="1">
        <a:lnSpc>
          <a:spcPct val="90000"/>
        </a:lnSpc>
        <a:spcBef>
          <a:spcPts val="450"/>
        </a:spcBef>
        <a:buClr>
          <a:schemeClr val="tx1"/>
        </a:buClr>
        <a:buSzPct val="80000"/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611576" indent="-212591" algn="l" defTabSz="685777" rtl="0" eaLnBrk="1" latinLnBrk="0" hangingPunct="1">
        <a:lnSpc>
          <a:spcPct val="90000"/>
        </a:lnSpc>
        <a:spcBef>
          <a:spcPts val="450"/>
        </a:spcBef>
        <a:buFont typeface="Corbel" pitchFamily="34" charset="0"/>
        <a:buChar char="–"/>
        <a:defRPr sz="135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899602" indent="-171444" algn="l" defTabSz="685777" rtl="0" eaLnBrk="1" latinLnBrk="0" hangingPunct="1">
        <a:lnSpc>
          <a:spcPct val="90000"/>
        </a:lnSpc>
        <a:spcBef>
          <a:spcPts val="450"/>
        </a:spcBef>
        <a:buSzPct val="80000"/>
        <a:buFont typeface="Arial" pitchFamily="34" charset="0"/>
        <a:buChar char="•"/>
        <a:defRPr sz="135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87629" indent="-212591" algn="l" defTabSz="685777" rtl="0" eaLnBrk="1" latinLnBrk="0" hangingPunct="1">
        <a:lnSpc>
          <a:spcPct val="90000"/>
        </a:lnSpc>
        <a:spcBef>
          <a:spcPts val="450"/>
        </a:spcBef>
        <a:buFont typeface="Corbel" pitchFamily="34" charset="0"/>
        <a:buChar char="–"/>
        <a:defRPr sz="135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475655" indent="-171444" algn="l" defTabSz="685777" rtl="0" eaLnBrk="1" latinLnBrk="0" hangingPunct="1">
        <a:lnSpc>
          <a:spcPct val="90000"/>
        </a:lnSpc>
        <a:spcBef>
          <a:spcPts val="450"/>
        </a:spcBef>
        <a:buSzPct val="80000"/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77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9" algn="l" defTabSz="68577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6" algn="l" defTabSz="68577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4" algn="l" defTabSz="68577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3" algn="l" defTabSz="68577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1" algn="l" defTabSz="68577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09" algn="l" defTabSz="68577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5FE8655-7692-B9BA-3925-98D42B1EC4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TTDSG für  Fachinformatiker</a:t>
            </a:r>
          </a:p>
        </p:txBody>
      </p:sp>
    </p:spTree>
    <p:extLst>
      <p:ext uri="{BB962C8B-B14F-4D97-AF65-F5344CB8AC3E}">
        <p14:creationId xmlns:p14="http://schemas.microsoft.com/office/powerpoint/2010/main" val="3066273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4F819C4-0E18-CD40-EA88-3AFA1B0C5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563CED7-28CB-ED75-F177-4552A8F0E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FCD22D7-7BAF-26D2-CFB6-4C84E28EA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 - Fehler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D530D30-2DEF-5495-7402-B0618A8A84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06" t="38613" r="32441" b="28320"/>
          <a:stretch/>
        </p:blipFill>
        <p:spPr>
          <a:xfrm>
            <a:off x="1740481" y="2076297"/>
            <a:ext cx="8711037" cy="327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50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4CE5D51-EC6E-1B4E-DC12-1941AA401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C892875-5ED8-1C87-05DE-5C9962529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A467C9F-88AB-5B55-3117-1E9AAAC04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TTDSG-Fernmeldegeheimnis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C3F80EE-7206-FC01-3491-E7953DD26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4" t="31255" r="10088" b="9439"/>
          <a:stretch/>
        </p:blipFill>
        <p:spPr>
          <a:xfrm>
            <a:off x="1287474" y="2143354"/>
            <a:ext cx="9092795" cy="4067251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B4BAC154-B4A4-B39D-948E-EA13EA67F369}"/>
              </a:ext>
            </a:extLst>
          </p:cNvPr>
          <p:cNvSpPr/>
          <p:nvPr/>
        </p:nvSpPr>
        <p:spPr>
          <a:xfrm>
            <a:off x="9553652" y="2143354"/>
            <a:ext cx="826617" cy="321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4031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A08C649-F3BF-C591-DE02-72C6CCB8D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595E206-47A7-1453-A961-A22402B51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A00AB5D-0F0B-B547-65F2-42404AFD2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TTDSG-Fernmeldegeheimnis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77B8E3A-2114-6271-9A48-AAE18F641A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77" t="28968" r="16420" b="14196"/>
          <a:stretch/>
        </p:blipFill>
        <p:spPr>
          <a:xfrm>
            <a:off x="2318326" y="1884217"/>
            <a:ext cx="7232073" cy="389774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253E539C-98E6-759D-40B0-026D75B852CC}"/>
              </a:ext>
            </a:extLst>
          </p:cNvPr>
          <p:cNvSpPr/>
          <p:nvPr/>
        </p:nvSpPr>
        <p:spPr>
          <a:xfrm>
            <a:off x="7324433" y="1884217"/>
            <a:ext cx="2216728" cy="554183"/>
          </a:xfrm>
          <a:prstGeom prst="rect">
            <a:avLst/>
          </a:prstGeom>
          <a:solidFill>
            <a:srgbClr val="FEC55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b="1" dirty="0">
                <a:solidFill>
                  <a:schemeClr val="tx1"/>
                </a:solidFill>
              </a:rPr>
              <a:t>Unterliegt dem </a:t>
            </a:r>
            <a:r>
              <a:rPr lang="de-DE" sz="1400" b="1" dirty="0" err="1">
                <a:solidFill>
                  <a:schemeClr val="tx1"/>
                </a:solidFill>
              </a:rPr>
              <a:t>Fernmeldeheimnis</a:t>
            </a:r>
            <a:endParaRPr lang="de-DE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92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EF1880C-9F2E-21FE-24F4-EB5988C21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C220D82-541F-8A2A-B806-CD93CD411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F7538E5-3B8D-9BA3-C964-AAD9C6736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 - Fernmeldegeheimnis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D86CA12-5A5B-AE0B-6B06-EDC4370BB90E}"/>
              </a:ext>
            </a:extLst>
          </p:cNvPr>
          <p:cNvSpPr txBox="1"/>
          <p:nvPr/>
        </p:nvSpPr>
        <p:spPr>
          <a:xfrm>
            <a:off x="2236304" y="2898009"/>
            <a:ext cx="8451273" cy="2385268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latin typeface="Calibri" panose="020F0502020204030204" pitchFamily="34" charset="0"/>
                <a:cs typeface="Calibri" panose="020F0502020204030204" pitchFamily="34" charset="0"/>
              </a:rPr>
              <a:t>… umfasst Inhalt und Umstände der Kommunikation</a:t>
            </a:r>
          </a:p>
          <a:p>
            <a:pPr marL="285750" indent="-28575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de-DE" sz="2000" dirty="0">
                <a:latin typeface="Calibri" panose="020F0502020204030204" pitchFamily="34" charset="0"/>
                <a:cs typeface="Calibri" panose="020F0502020204030204" pitchFamily="34" charset="0"/>
              </a:rPr>
              <a:t>… gilt bei privater, dienstlicher und geschäftlicher Kommunikation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latin typeface="Calibri" panose="020F0502020204030204" pitchFamily="34" charset="0"/>
                <a:cs typeface="Calibri" panose="020F0502020204030204" pitchFamily="34" charset="0"/>
              </a:rPr>
              <a:t>… greift solange wie die Kommunikationsdaten im Herrschaftsbereich von Absender/Empfänger sind und bis die Kommunikation abgeschlossen ist. 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latin typeface="Calibri" panose="020F0502020204030204" pitchFamily="34" charset="0"/>
                <a:cs typeface="Calibri" panose="020F0502020204030204" pitchFamily="34" charset="0"/>
              </a:rPr>
              <a:t>… es darf also keine weitere Verarbeitung stattfinden, die über die technische Kommunikation hinausgeht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latin typeface="Calibri" panose="020F0502020204030204" pitchFamily="34" charset="0"/>
                <a:cs typeface="Calibri" panose="020F0502020204030204" pitchFamily="34" charset="0"/>
              </a:rPr>
              <a:t>… andere Zwecke sind nur mit Einwilligung der betroffenen Person erlaubt</a:t>
            </a:r>
          </a:p>
          <a:p>
            <a:pPr>
              <a:lnSpc>
                <a:spcPct val="90000"/>
              </a:lnSpc>
            </a:pPr>
            <a:endParaRPr lang="de-DE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8F69D6B-E475-5AA2-A322-5B98E4AFB9CB}"/>
              </a:ext>
            </a:extLst>
          </p:cNvPr>
          <p:cNvSpPr txBox="1"/>
          <p:nvPr/>
        </p:nvSpPr>
        <p:spPr>
          <a:xfrm>
            <a:off x="1247859" y="2082047"/>
            <a:ext cx="609600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7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Das Fernmeldegeheimnis…</a:t>
            </a:r>
          </a:p>
        </p:txBody>
      </p:sp>
    </p:spTree>
    <p:extLst>
      <p:ext uri="{BB962C8B-B14F-4D97-AF65-F5344CB8AC3E}">
        <p14:creationId xmlns:p14="http://schemas.microsoft.com/office/powerpoint/2010/main" val="412848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8F20B36-CA30-7591-6DEF-6EE1D04A2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6597072-195B-A831-9F21-2E48B136C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0FE19CC-4A60-793F-97DF-51ADC1856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 - Fernmeldegeheimnis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A9D06F3-1450-87CD-96E1-913FC40F02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44" t="41005" r="7493" b="16705"/>
          <a:stretch/>
        </p:blipFill>
        <p:spPr>
          <a:xfrm>
            <a:off x="869703" y="2512288"/>
            <a:ext cx="10452594" cy="3408218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CB987DD-BD92-6B3A-42BC-52E4F291B32D}"/>
              </a:ext>
            </a:extLst>
          </p:cNvPr>
          <p:cNvSpPr txBox="1"/>
          <p:nvPr/>
        </p:nvSpPr>
        <p:spPr>
          <a:xfrm>
            <a:off x="776814" y="2017395"/>
            <a:ext cx="7739123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7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Das Fernmeldegeheimnis muss beachten…</a:t>
            </a:r>
          </a:p>
        </p:txBody>
      </p:sp>
    </p:spTree>
    <p:extLst>
      <p:ext uri="{BB962C8B-B14F-4D97-AF65-F5344CB8AC3E}">
        <p14:creationId xmlns:p14="http://schemas.microsoft.com/office/powerpoint/2010/main" val="388821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93FB73F-9EE3-7C5B-7D29-42C0BDBBF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B98F5FD-501A-E0FF-5BC4-3AC67FE3B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84590F1-518B-62D5-5C32-1FD29C98D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 - Sanktionen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9C42DC4-1E6A-5CD2-C5EB-3104A0251D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49" t="29091" r="22076" b="17172"/>
          <a:stretch/>
        </p:blipFill>
        <p:spPr>
          <a:xfrm>
            <a:off x="2100676" y="1883933"/>
            <a:ext cx="7514379" cy="460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82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B0182A7-D8AA-B7C2-C802-36ADDDDEA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87E9C42-B8AB-053B-4484-CE1C59D37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87CCB01-1A81-90A8-9367-1249CA0A2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3C18401-4E75-34D1-A57C-606D93B519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55" t="37760" r="13564" b="11466"/>
          <a:stretch/>
        </p:blipFill>
        <p:spPr>
          <a:xfrm>
            <a:off x="2109216" y="2077517"/>
            <a:ext cx="7973568" cy="348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B9C16B09-C477-45C6-A089-E7C7CBBB57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03" t="37305" r="15926" b="15287"/>
          <a:stretch/>
        </p:blipFill>
        <p:spPr>
          <a:xfrm>
            <a:off x="1856509" y="2272145"/>
            <a:ext cx="7167418" cy="325120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8F282D2-1F91-D6C4-24F1-E5B5DBF33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</a:t>
            </a:r>
          </a:p>
        </p:txBody>
      </p:sp>
      <p:sp>
        <p:nvSpPr>
          <p:cNvPr id="4" name="Fußzeilenplatzhalter 2">
            <a:extLst>
              <a:ext uri="{FF2B5EF4-FFF2-40B4-BE49-F238E27FC236}">
                <a16:creationId xmlns:a16="http://schemas.microsoft.com/office/drawing/2014/main" id="{159BBD81-83D4-CC20-5F9B-6C1BA006B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566" y="6492878"/>
            <a:ext cx="415022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 dirty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</a:p>
        </p:txBody>
      </p:sp>
    </p:spTree>
    <p:extLst>
      <p:ext uri="{BB962C8B-B14F-4D97-AF65-F5344CB8AC3E}">
        <p14:creationId xmlns:p14="http://schemas.microsoft.com/office/powerpoint/2010/main" val="30230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818D268-559A-CE8D-19E9-8997264C0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2EC5FAF-1689-A2E7-C27F-E87BA61C6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 dirty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D35F4A7-8E68-AE68-44CA-6611366DE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TTSDG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2C2C84D-056B-67C7-B568-2918E57994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21" t="34667" r="15472" b="17760"/>
          <a:stretch/>
        </p:blipFill>
        <p:spPr>
          <a:xfrm>
            <a:off x="2011680" y="2011680"/>
            <a:ext cx="7439558" cy="326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01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77EDDA0-1242-FE9E-3F4A-6E4BEB0D2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57AFAD4-D7C1-B56D-1A62-2FD343403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C4ECC99-93A9-D00F-AE8B-C4CA32795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102D81E-AEDC-F37F-B6BF-0E13BA113D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96" t="35307" r="12064" b="23519"/>
          <a:stretch/>
        </p:blipFill>
        <p:spPr>
          <a:xfrm>
            <a:off x="1806855" y="2465222"/>
            <a:ext cx="8097926" cy="282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1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409585F-A4D8-8FD8-7358-BEEE3BFA4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4CC9E8F-0AF3-DE91-4EAE-2412ECFE7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4DD69D5-EB5E-558C-EC5D-4C6B443DB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891CCC4-8477-8B91-0F9D-536C6E60E4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60" t="34536" r="11314" b="20171"/>
          <a:stretch/>
        </p:blipFill>
        <p:spPr>
          <a:xfrm>
            <a:off x="1814168" y="2296973"/>
            <a:ext cx="8193025" cy="30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51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5A615AD-987D-88E0-E228-52E3B6879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EE52747-654D-85DE-AEEB-ABC96F4AF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ACF598E-4BB5-E889-CB5C-48AF5F3D8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72AF125-359C-CD32-CA4E-16D1E2BB00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82" t="36267" r="12336" b="27360"/>
          <a:stretch/>
        </p:blipFill>
        <p:spPr>
          <a:xfrm>
            <a:off x="1622334" y="2142134"/>
            <a:ext cx="9586989" cy="2999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03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2C94622-E592-B902-68F8-F9B43D69C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19ABA45-C7C0-FE11-6835-C9C8FA9C2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CCDD526-0F52-4C7E-E85B-FBAB854ED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150D845-8A5F-957C-B3C3-9832A4E38A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91" t="35200" r="15744" b="27467"/>
          <a:stretch/>
        </p:blipFill>
        <p:spPr>
          <a:xfrm>
            <a:off x="1244286" y="2399384"/>
            <a:ext cx="9703427" cy="328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07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9B2C8E3-748B-8504-C461-839B0A216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6E7E7-41DB-4E63-B148-E18C08FA4058}" type="datetime1">
              <a:rPr kumimoji="0" lang="de-DE" sz="900" b="0" i="0" u="none" strike="noStrike" kern="1200" cap="none" spc="0" normalizeH="0" baseline="0" noProof="0" smtClean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05.03.2023</a:t>
            </a:fld>
            <a:endParaRPr kumimoji="0" lang="de-DE" sz="9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3206D85-ADDB-EBB0-D734-1B4B85262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srgbClr val="8C8C8C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DSB@dsb-5seenland.de; https://www.dsb-5seenland.de</a:t>
            </a:r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srgbClr val="8C8C8C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EA5EEC4-3069-C5B9-19B0-89C1A7A51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TTDSG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2A41194-E686-A3AB-150A-D37F330EBC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50" t="34560" r="12609" b="29066"/>
          <a:stretch/>
        </p:blipFill>
        <p:spPr>
          <a:xfrm>
            <a:off x="1394322" y="2318918"/>
            <a:ext cx="9403355" cy="2955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84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4_Marketing_16x9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Marketing_16x9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2" id="{C2EF53C5-1DC1-4709-A52A-488FC827A5E0}" vid="{1A7AC468-1853-4A55-ACC1-24943D002A3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293</Words>
  <Application>Microsoft Office PowerPoint</Application>
  <PresentationFormat>Breitbild</PresentationFormat>
  <Paragraphs>50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Arial</vt:lpstr>
      <vt:lpstr>Calibri</vt:lpstr>
      <vt:lpstr>Corbel</vt:lpstr>
      <vt:lpstr>Verdana Pro Cond</vt:lpstr>
      <vt:lpstr>Verdana Pro Cond SemiBold</vt:lpstr>
      <vt:lpstr>4_Marketing_16x9</vt:lpstr>
      <vt:lpstr>TTDSG für  Fachinformatiker</vt:lpstr>
      <vt:lpstr>TTDSG</vt:lpstr>
      <vt:lpstr>TTDSG</vt:lpstr>
      <vt:lpstr>TTSDG</vt:lpstr>
      <vt:lpstr>TTDSG</vt:lpstr>
      <vt:lpstr>TTDSG</vt:lpstr>
      <vt:lpstr>TTDSG</vt:lpstr>
      <vt:lpstr>TTDSG</vt:lpstr>
      <vt:lpstr>TTDSG</vt:lpstr>
      <vt:lpstr>TTDSG - Fehler</vt:lpstr>
      <vt:lpstr>TTDSG-Fernmeldegeheimnis</vt:lpstr>
      <vt:lpstr>TTDSG-Fernmeldegeheimnis</vt:lpstr>
      <vt:lpstr>TTDSG - Fernmeldegeheimnis</vt:lpstr>
      <vt:lpstr>TTDSG - Fernmeldegeheimnis</vt:lpstr>
      <vt:lpstr>TTDSG - Sanktionen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TTDSG für  Fachinformatiker</dc:title>
  <dc:creator>Guido Feuerriegel</dc:creator>
  <cp:lastModifiedBy>Guido Feuerriegel</cp:lastModifiedBy>
  <cp:revision>12</cp:revision>
  <dcterms:created xsi:type="dcterms:W3CDTF">2023-02-18T14:25:44Z</dcterms:created>
  <dcterms:modified xsi:type="dcterms:W3CDTF">2023-03-05T15:43:08Z</dcterms:modified>
</cp:coreProperties>
</file>

<file path=docProps/thumbnail.jpeg>
</file>